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2" d="100"/>
          <a:sy n="42" d="100"/>
        </p:scale>
        <p:origin x="72"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6C214512-73AE-4320-B02C-A3C16D4B40FC}" type="datetimeFigureOut">
              <a:rPr lang="en-US" smtClean="0"/>
              <a:t>05-Dec-18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226861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dirty="0"/>
              <a:t>Click icon to add picture</a:t>
            </a:r>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2881918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161957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F740C2-EC16-4607-8D19-BFF21751A173}"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65297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4071796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4020847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15060612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1315264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3044962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782887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2073038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2938969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2380130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2287001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2961946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3381300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C214512-73AE-4320-B02C-A3C16D4B40FC}" type="datetimeFigureOut">
              <a:rPr lang="en-US" smtClean="0"/>
              <a:t>05-Dec-18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F740C2-EC16-4607-8D19-BFF21751A173}" type="slidenum">
              <a:rPr lang="en-US" smtClean="0"/>
              <a:t>‹#›</a:t>
            </a:fld>
            <a:endParaRPr lang="en-US" dirty="0"/>
          </a:p>
        </p:txBody>
      </p:sp>
    </p:spTree>
    <p:extLst>
      <p:ext uri="{BB962C8B-B14F-4D97-AF65-F5344CB8AC3E}">
        <p14:creationId xmlns:p14="http://schemas.microsoft.com/office/powerpoint/2010/main" val="4109749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C214512-73AE-4320-B02C-A3C16D4B40FC}" type="datetimeFigureOut">
              <a:rPr lang="en-US" smtClean="0"/>
              <a:t>05-Dec-18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8F740C2-EC16-4607-8D19-BFF21751A173}" type="slidenum">
              <a:rPr lang="en-US" smtClean="0"/>
              <a:t>‹#›</a:t>
            </a:fld>
            <a:endParaRPr lang="en-US" dirty="0"/>
          </a:p>
        </p:txBody>
      </p:sp>
    </p:spTree>
    <p:extLst>
      <p:ext uri="{BB962C8B-B14F-4D97-AF65-F5344CB8AC3E}">
        <p14:creationId xmlns:p14="http://schemas.microsoft.com/office/powerpoint/2010/main" val="3302243788"/>
      </p:ext>
    </p:extLst>
  </p:cSld>
  <p:clrMap bg1="dk1" tx1="lt1" bg2="dk2" tx2="lt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 id="2147484092" r:id="rId12"/>
    <p:sldLayoutId id="2147484093" r:id="rId13"/>
    <p:sldLayoutId id="2147484094" r:id="rId14"/>
    <p:sldLayoutId id="2147484095" r:id="rId15"/>
    <p:sldLayoutId id="2147484096" r:id="rId16"/>
    <p:sldLayoutId id="214748409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bi.ac.uk/training/online/course/network-analysis-protein-interaction-data-introduction/introduction-graph-theory" TargetMode="External"/><Relationship Id="rId2" Type="http://schemas.openxmlformats.org/officeDocument/2006/relationships/hyperlink" Target="https://www.ebi.ac.uk/training/online/course/network-analysis-protein-interaction" TargetMode="External"/><Relationship Id="rId1" Type="http://schemas.openxmlformats.org/officeDocument/2006/relationships/slideLayout" Target="../slideLayouts/slideLayout2.xml"/><Relationship Id="rId4" Type="http://schemas.openxmlformats.org/officeDocument/2006/relationships/hyperlink" Target="https://www.geeksforgeeks.org/the-knights-tour-problem-backtracking-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6BAEF-92AB-4A71-B0A3-7938F37515D0}"/>
              </a:ext>
            </a:extLst>
          </p:cNvPr>
          <p:cNvSpPr>
            <a:spLocks noGrp="1"/>
          </p:cNvSpPr>
          <p:nvPr>
            <p:ph type="ctrTitle"/>
          </p:nvPr>
        </p:nvSpPr>
        <p:spPr/>
        <p:txBody>
          <a:bodyPr/>
          <a:lstStyle/>
          <a:p>
            <a:pPr algn="ctr"/>
            <a:r>
              <a:rPr lang="en-US" dirty="0"/>
              <a:t>Graph Theory</a:t>
            </a:r>
          </a:p>
        </p:txBody>
      </p:sp>
      <p:sp>
        <p:nvSpPr>
          <p:cNvPr id="3" name="Subtitle 2">
            <a:extLst>
              <a:ext uri="{FF2B5EF4-FFF2-40B4-BE49-F238E27FC236}">
                <a16:creationId xmlns:a16="http://schemas.microsoft.com/office/drawing/2014/main" id="{6D55B610-89C5-4AF8-AD2C-07B8834BAB88}"/>
              </a:ext>
            </a:extLst>
          </p:cNvPr>
          <p:cNvSpPr>
            <a:spLocks noGrp="1"/>
          </p:cNvSpPr>
          <p:nvPr>
            <p:ph type="subTitle" idx="1"/>
          </p:nvPr>
        </p:nvSpPr>
        <p:spPr/>
        <p:txBody>
          <a:bodyPr/>
          <a:lstStyle/>
          <a:p>
            <a:pPr algn="ctr"/>
            <a:r>
              <a:rPr lang="en-US" dirty="0"/>
              <a:t>An Introduction to the History</a:t>
            </a:r>
          </a:p>
        </p:txBody>
      </p:sp>
    </p:spTree>
    <p:extLst>
      <p:ext uri="{BB962C8B-B14F-4D97-AF65-F5344CB8AC3E}">
        <p14:creationId xmlns:p14="http://schemas.microsoft.com/office/powerpoint/2010/main" val="4196364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D7CC-E0DE-4260-ABD2-E6093DA3564B}"/>
              </a:ext>
            </a:extLst>
          </p:cNvPr>
          <p:cNvSpPr>
            <a:spLocks noGrp="1"/>
          </p:cNvSpPr>
          <p:nvPr>
            <p:ph type="title"/>
          </p:nvPr>
        </p:nvSpPr>
        <p:spPr/>
        <p:txBody>
          <a:bodyPr/>
          <a:lstStyle/>
          <a:p>
            <a:pPr algn="ctr"/>
            <a:r>
              <a:rPr lang="en-US" dirty="0"/>
              <a:t>Definition</a:t>
            </a:r>
          </a:p>
        </p:txBody>
      </p:sp>
      <p:sp>
        <p:nvSpPr>
          <p:cNvPr id="3" name="Content Placeholder 2">
            <a:extLst>
              <a:ext uri="{FF2B5EF4-FFF2-40B4-BE49-F238E27FC236}">
                <a16:creationId xmlns:a16="http://schemas.microsoft.com/office/drawing/2014/main" id="{07F6564B-5699-41FB-B962-0F8F3797940E}"/>
              </a:ext>
            </a:extLst>
          </p:cNvPr>
          <p:cNvSpPr>
            <a:spLocks noGrp="1"/>
          </p:cNvSpPr>
          <p:nvPr>
            <p:ph idx="1"/>
          </p:nvPr>
        </p:nvSpPr>
        <p:spPr>
          <a:xfrm>
            <a:off x="1141412" y="2249487"/>
            <a:ext cx="9905999" cy="3541714"/>
          </a:xfrm>
        </p:spPr>
        <p:txBody>
          <a:bodyPr/>
          <a:lstStyle/>
          <a:p>
            <a:r>
              <a:rPr lang="en-US" dirty="0"/>
              <a:t>Graph theory is defined as the:</a:t>
            </a:r>
          </a:p>
          <a:p>
            <a:pPr lvl="1"/>
            <a:r>
              <a:rPr lang="en-US" dirty="0"/>
              <a:t>Mathematical study of the structures of abstract relationships between objects </a:t>
            </a:r>
            <a:r>
              <a:rPr lang="en-US" sz="1400" dirty="0"/>
              <a:t>(Andersen, 2011).</a:t>
            </a:r>
          </a:p>
          <a:p>
            <a:pPr lvl="1"/>
            <a:r>
              <a:rPr lang="en-US" dirty="0"/>
              <a:t>Study of graphs, mathematical structures used to model pairwise relations between objects. A graph in this context is made up of vertices, nodes, or points which are connected by edges, arcs, or lines </a:t>
            </a:r>
            <a:r>
              <a:rPr lang="en-US" sz="1400" dirty="0"/>
              <a:t>(“Introduction to Graph Theory”, 2016).</a:t>
            </a:r>
          </a:p>
          <a:p>
            <a:pPr lvl="1"/>
            <a:r>
              <a:rPr lang="en-US" dirty="0"/>
              <a:t>Graph theory notation is </a:t>
            </a:r>
            <a:r>
              <a:rPr lang="en-US" b="1" dirty="0"/>
              <a:t>G=(V,E)</a:t>
            </a:r>
            <a:r>
              <a:rPr lang="en-US" dirty="0"/>
              <a:t>, where </a:t>
            </a:r>
            <a:r>
              <a:rPr lang="en-US" b="1" dirty="0"/>
              <a:t>v </a:t>
            </a:r>
            <a:r>
              <a:rPr lang="en-US" dirty="0"/>
              <a:t>represents the vertices of the graph, and </a:t>
            </a:r>
            <a:r>
              <a:rPr lang="en-US" b="1" dirty="0"/>
              <a:t>e</a:t>
            </a:r>
            <a:r>
              <a:rPr lang="en-US" dirty="0"/>
              <a:t> represents the edges of the graph.</a:t>
            </a:r>
          </a:p>
        </p:txBody>
      </p:sp>
    </p:spTree>
    <p:extLst>
      <p:ext uri="{BB962C8B-B14F-4D97-AF65-F5344CB8AC3E}">
        <p14:creationId xmlns:p14="http://schemas.microsoft.com/office/powerpoint/2010/main" val="3046289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E35B5-BE5F-47FC-B605-98D5605E1BA0}"/>
              </a:ext>
            </a:extLst>
          </p:cNvPr>
          <p:cNvSpPr>
            <a:spLocks noGrp="1"/>
          </p:cNvSpPr>
          <p:nvPr>
            <p:ph type="title"/>
          </p:nvPr>
        </p:nvSpPr>
        <p:spPr/>
        <p:txBody>
          <a:bodyPr/>
          <a:lstStyle/>
          <a:p>
            <a:pPr algn="ctr"/>
            <a:r>
              <a:rPr lang="en-US" dirty="0"/>
              <a:t>The beginning</a:t>
            </a:r>
          </a:p>
        </p:txBody>
      </p:sp>
      <p:sp>
        <p:nvSpPr>
          <p:cNvPr id="3" name="Content Placeholder 2">
            <a:extLst>
              <a:ext uri="{FF2B5EF4-FFF2-40B4-BE49-F238E27FC236}">
                <a16:creationId xmlns:a16="http://schemas.microsoft.com/office/drawing/2014/main" id="{CA193955-1DFB-426A-BA0F-D324ABD6C970}"/>
              </a:ext>
            </a:extLst>
          </p:cNvPr>
          <p:cNvSpPr>
            <a:spLocks noGrp="1"/>
          </p:cNvSpPr>
          <p:nvPr>
            <p:ph idx="1"/>
          </p:nvPr>
        </p:nvSpPr>
        <p:spPr>
          <a:xfrm>
            <a:off x="1141412" y="2249487"/>
            <a:ext cx="9905999" cy="3541714"/>
          </a:xfrm>
        </p:spPr>
        <p:txBody>
          <a:bodyPr>
            <a:normAutofit lnSpcReduction="10000"/>
          </a:bodyPr>
          <a:lstStyle/>
          <a:p>
            <a:r>
              <a:rPr lang="en-US" dirty="0"/>
              <a:t>“The origins of graph theory are humble, even frivolous. Whereas many branches of mathematics were motivated by fundamental problems of calculation, motion, and measurement, the problems which led to the development of graph theory were often little more than puzzles, designed to test the ingenuity rather than to stimulate the imagination. But despite the apparent triviality of such puzzles, they captured the interest of mathematicians, with the result that graph theory has become a subject rich in theoretical results of a surprising variety and depth” </a:t>
            </a:r>
            <a:r>
              <a:rPr lang="en-US" sz="1500" dirty="0"/>
              <a:t>(Biggs, Lloyd, &amp; Wilson, 1976).</a:t>
            </a:r>
          </a:p>
        </p:txBody>
      </p:sp>
    </p:spTree>
    <p:extLst>
      <p:ext uri="{BB962C8B-B14F-4D97-AF65-F5344CB8AC3E}">
        <p14:creationId xmlns:p14="http://schemas.microsoft.com/office/powerpoint/2010/main" val="2574629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ADACA-9F04-4EF3-BE56-111969280D39}"/>
              </a:ext>
            </a:extLst>
          </p:cNvPr>
          <p:cNvSpPr>
            <a:spLocks noGrp="1"/>
          </p:cNvSpPr>
          <p:nvPr>
            <p:ph type="title"/>
          </p:nvPr>
        </p:nvSpPr>
        <p:spPr/>
        <p:txBody>
          <a:bodyPr/>
          <a:lstStyle/>
          <a:p>
            <a:pPr algn="ctr"/>
            <a:r>
              <a:rPr lang="en-US" dirty="0"/>
              <a:t>Which problem came first?</a:t>
            </a:r>
          </a:p>
        </p:txBody>
      </p:sp>
      <p:sp>
        <p:nvSpPr>
          <p:cNvPr id="3" name="Content Placeholder 2">
            <a:extLst>
              <a:ext uri="{FF2B5EF4-FFF2-40B4-BE49-F238E27FC236}">
                <a16:creationId xmlns:a16="http://schemas.microsoft.com/office/drawing/2014/main" id="{DE947BC2-D9F0-49E1-B410-67B1A0468468}"/>
              </a:ext>
            </a:extLst>
          </p:cNvPr>
          <p:cNvSpPr>
            <a:spLocks noGrp="1"/>
          </p:cNvSpPr>
          <p:nvPr>
            <p:ph idx="1"/>
          </p:nvPr>
        </p:nvSpPr>
        <p:spPr>
          <a:xfrm>
            <a:off x="1141412" y="2249487"/>
            <a:ext cx="9905999" cy="3541714"/>
          </a:xfrm>
        </p:spPr>
        <p:txBody>
          <a:bodyPr/>
          <a:lstStyle/>
          <a:p>
            <a:r>
              <a:rPr lang="en-US" dirty="0"/>
              <a:t>Many mathematicians have debated which publication came first.</a:t>
            </a:r>
          </a:p>
          <a:p>
            <a:r>
              <a:rPr lang="en-US" dirty="0"/>
              <a:t>One publication solved the problem of the </a:t>
            </a:r>
            <a:r>
              <a:rPr lang="en-US" sz="2800" b="1" i="1" dirty="0"/>
              <a:t>Knight’s Tour </a:t>
            </a:r>
            <a:endParaRPr lang="en-US" dirty="0"/>
          </a:p>
          <a:p>
            <a:r>
              <a:rPr lang="en-US" dirty="0"/>
              <a:t>The other publication solved the problem of the  </a:t>
            </a:r>
            <a:r>
              <a:rPr lang="en-US" sz="2800" b="1" i="1" dirty="0"/>
              <a:t>K</a:t>
            </a:r>
            <a:r>
              <a:rPr lang="en-US" sz="2800" b="1" i="1" dirty="0">
                <a:latin typeface="Times New Roman" panose="02020603050405020304" pitchFamily="18" charset="0"/>
                <a:cs typeface="Times New Roman" panose="02020603050405020304" pitchFamily="18" charset="0"/>
              </a:rPr>
              <a:t>önigsberg Bridges</a:t>
            </a:r>
          </a:p>
          <a:p>
            <a:r>
              <a:rPr lang="en-US" dirty="0">
                <a:latin typeface="Times New Roman" panose="02020603050405020304" pitchFamily="18" charset="0"/>
                <a:cs typeface="Times New Roman" panose="02020603050405020304" pitchFamily="18" charset="0"/>
              </a:rPr>
              <a:t>Each of these problems has been considered the origin of graph theory </a:t>
            </a:r>
            <a:r>
              <a:rPr lang="en-US" sz="1400" dirty="0">
                <a:latin typeface="Times New Roman" panose="02020603050405020304" pitchFamily="18" charset="0"/>
                <a:cs typeface="Times New Roman" panose="02020603050405020304" pitchFamily="18" charset="0"/>
              </a:rPr>
              <a:t>(</a:t>
            </a:r>
            <a:r>
              <a:rPr lang="en-US" sz="1400" dirty="0"/>
              <a:t>Alexanderson, 2006</a:t>
            </a:r>
            <a:r>
              <a:rPr lang="en-US" sz="1400" dirty="0">
                <a:latin typeface="Times New Roman" panose="02020603050405020304" pitchFamily="18" charset="0"/>
                <a:cs typeface="Times New Roman" panose="02020603050405020304" pitchFamily="18" charset="0"/>
              </a:rPr>
              <a:t>).</a:t>
            </a:r>
            <a:endParaRPr lang="en-US" sz="1400" dirty="0"/>
          </a:p>
        </p:txBody>
      </p:sp>
    </p:spTree>
    <p:extLst>
      <p:ext uri="{BB962C8B-B14F-4D97-AF65-F5344CB8AC3E}">
        <p14:creationId xmlns:p14="http://schemas.microsoft.com/office/powerpoint/2010/main" val="736573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C3811-AE12-4682-9D7D-55820F4ED740}"/>
              </a:ext>
            </a:extLst>
          </p:cNvPr>
          <p:cNvSpPr>
            <a:spLocks noGrp="1"/>
          </p:cNvSpPr>
          <p:nvPr>
            <p:ph type="title"/>
          </p:nvPr>
        </p:nvSpPr>
        <p:spPr/>
        <p:txBody>
          <a:bodyPr/>
          <a:lstStyle/>
          <a:p>
            <a:pPr algn="ctr"/>
            <a:r>
              <a:rPr lang="en-US" b="1" i="1" dirty="0"/>
              <a:t>Knight’s Tour</a:t>
            </a:r>
          </a:p>
        </p:txBody>
      </p:sp>
      <p:sp>
        <p:nvSpPr>
          <p:cNvPr id="3" name="Content Placeholder 2">
            <a:extLst>
              <a:ext uri="{FF2B5EF4-FFF2-40B4-BE49-F238E27FC236}">
                <a16:creationId xmlns:a16="http://schemas.microsoft.com/office/drawing/2014/main" id="{7EEF99FA-218A-4A46-8C55-AA90CDDA3B2E}"/>
              </a:ext>
            </a:extLst>
          </p:cNvPr>
          <p:cNvSpPr>
            <a:spLocks noGrp="1"/>
          </p:cNvSpPr>
          <p:nvPr>
            <p:ph sz="half" idx="1"/>
          </p:nvPr>
        </p:nvSpPr>
        <p:spPr>
          <a:xfrm>
            <a:off x="1141410" y="1757363"/>
            <a:ext cx="7431090" cy="4586287"/>
          </a:xfrm>
        </p:spPr>
        <p:txBody>
          <a:bodyPr>
            <a:normAutofit lnSpcReduction="10000"/>
          </a:bodyPr>
          <a:lstStyle/>
          <a:p>
            <a:r>
              <a:rPr lang="en-US" dirty="0"/>
              <a:t>Definition of the Knight’s Tour: </a:t>
            </a:r>
            <a:r>
              <a:rPr lang="en-US" i="1" dirty="0"/>
              <a:t>The knight is placed on the first block of an empty board and, moving according to the rules of chess, must visit each square exactly once </a:t>
            </a:r>
            <a:r>
              <a:rPr lang="en-US" sz="1400" i="1" dirty="0"/>
              <a:t>(“</a:t>
            </a:r>
            <a:r>
              <a:rPr lang="en-US" sz="1400" dirty="0"/>
              <a:t>The Knight's tour problem”, 2018).</a:t>
            </a:r>
            <a:endParaRPr lang="en-US" sz="1400" i="1" dirty="0"/>
          </a:p>
          <a:p>
            <a:r>
              <a:rPr lang="en-US" dirty="0"/>
              <a:t>The problem is to find a Knight’s Tour.</a:t>
            </a:r>
          </a:p>
          <a:p>
            <a:r>
              <a:rPr lang="en-US" dirty="0"/>
              <a:t>Euler used an 8x8 chess board. </a:t>
            </a:r>
          </a:p>
          <a:p>
            <a:r>
              <a:rPr lang="en-US" dirty="0"/>
              <a:t>An open knight’s tour is one where the tour ends on a square one move away from the beginning square, thus making it possible to do the tour again. Otherwise, it is closed.</a:t>
            </a:r>
          </a:p>
        </p:txBody>
      </p:sp>
      <p:pic>
        <p:nvPicPr>
          <p:cNvPr id="10" name="Content Placeholder 9">
            <a:extLst>
              <a:ext uri="{FF2B5EF4-FFF2-40B4-BE49-F238E27FC236}">
                <a16:creationId xmlns:a16="http://schemas.microsoft.com/office/drawing/2014/main" id="{769C534E-982A-46CE-8B99-898B8FFCD9D5}"/>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951911" y="2124869"/>
            <a:ext cx="2095500" cy="2095500"/>
          </a:xfrm>
        </p:spPr>
      </p:pic>
      <p:sp>
        <p:nvSpPr>
          <p:cNvPr id="11" name="TextBox 10">
            <a:extLst>
              <a:ext uri="{FF2B5EF4-FFF2-40B4-BE49-F238E27FC236}">
                <a16:creationId xmlns:a16="http://schemas.microsoft.com/office/drawing/2014/main" id="{C318B227-1A6E-44A2-87B8-DBAAD0B87440}"/>
              </a:ext>
            </a:extLst>
          </p:cNvPr>
          <p:cNvSpPr txBox="1"/>
          <p:nvPr/>
        </p:nvSpPr>
        <p:spPr>
          <a:xfrm>
            <a:off x="8951911" y="4248150"/>
            <a:ext cx="2095500" cy="646331"/>
          </a:xfrm>
          <a:prstGeom prst="rect">
            <a:avLst/>
          </a:prstGeom>
          <a:noFill/>
        </p:spPr>
        <p:txBody>
          <a:bodyPr wrap="square" rtlCol="0">
            <a:spAutoFit/>
          </a:bodyPr>
          <a:lstStyle/>
          <a:p>
            <a:pPr algn="ctr"/>
            <a:r>
              <a:rPr lang="en-US" dirty="0"/>
              <a:t>Open Knight’s Tour on 5x5 Grid</a:t>
            </a:r>
          </a:p>
        </p:txBody>
      </p:sp>
    </p:spTree>
    <p:extLst>
      <p:ext uri="{BB962C8B-B14F-4D97-AF65-F5344CB8AC3E}">
        <p14:creationId xmlns:p14="http://schemas.microsoft.com/office/powerpoint/2010/main" val="2815842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3FEC5-C55E-49BD-862A-3FC5BFA54916}"/>
              </a:ext>
            </a:extLst>
          </p:cNvPr>
          <p:cNvSpPr>
            <a:spLocks noGrp="1"/>
          </p:cNvSpPr>
          <p:nvPr>
            <p:ph type="title"/>
          </p:nvPr>
        </p:nvSpPr>
        <p:spPr/>
        <p:txBody>
          <a:bodyPr/>
          <a:lstStyle/>
          <a:p>
            <a:pPr algn="ctr"/>
            <a:r>
              <a:rPr lang="en-US" b="1" i="1" dirty="0"/>
              <a:t>K</a:t>
            </a:r>
            <a:r>
              <a:rPr lang="en-US" b="1" i="1" dirty="0">
                <a:latin typeface="Times New Roman" panose="02020603050405020304" pitchFamily="18" charset="0"/>
                <a:cs typeface="Times New Roman" panose="02020603050405020304" pitchFamily="18" charset="0"/>
              </a:rPr>
              <a:t>önigsberg Bridges</a:t>
            </a:r>
            <a:endParaRPr lang="en-US" b="1" i="1" dirty="0"/>
          </a:p>
        </p:txBody>
      </p:sp>
      <p:sp>
        <p:nvSpPr>
          <p:cNvPr id="3" name="Content Placeholder 2">
            <a:extLst>
              <a:ext uri="{FF2B5EF4-FFF2-40B4-BE49-F238E27FC236}">
                <a16:creationId xmlns:a16="http://schemas.microsoft.com/office/drawing/2014/main" id="{24CC2D9A-C5BE-4E32-AD8F-249ABBD80BB9}"/>
              </a:ext>
            </a:extLst>
          </p:cNvPr>
          <p:cNvSpPr>
            <a:spLocks noGrp="1"/>
          </p:cNvSpPr>
          <p:nvPr>
            <p:ph sz="half" idx="1"/>
          </p:nvPr>
        </p:nvSpPr>
        <p:spPr>
          <a:xfrm>
            <a:off x="1141410" y="1871663"/>
            <a:ext cx="4878389" cy="4686299"/>
          </a:xfrm>
        </p:spPr>
        <p:txBody>
          <a:bodyPr>
            <a:normAutofit/>
          </a:bodyPr>
          <a:lstStyle/>
          <a:p>
            <a:r>
              <a:rPr lang="en-US" dirty="0"/>
              <a:t>K</a:t>
            </a:r>
            <a:r>
              <a:rPr lang="en-US" dirty="0">
                <a:latin typeface="Times New Roman" panose="02020603050405020304" pitchFamily="18" charset="0"/>
                <a:cs typeface="Times New Roman" panose="02020603050405020304" pitchFamily="18" charset="0"/>
              </a:rPr>
              <a:t>önigsberg consisted of four islands connected by seven bridges.</a:t>
            </a:r>
          </a:p>
          <a:p>
            <a:r>
              <a:rPr lang="en-US" dirty="0">
                <a:latin typeface="Times New Roman" panose="02020603050405020304" pitchFamily="18" charset="0"/>
                <a:cs typeface="Times New Roman" panose="02020603050405020304" pitchFamily="18" charset="0"/>
              </a:rPr>
              <a:t>The problem: Could a person devise a path through </a:t>
            </a:r>
            <a:r>
              <a:rPr lang="en-US" dirty="0"/>
              <a:t>K</a:t>
            </a:r>
            <a:r>
              <a:rPr lang="en-US" dirty="0">
                <a:latin typeface="Times New Roman" panose="02020603050405020304" pitchFamily="18" charset="0"/>
                <a:cs typeface="Times New Roman" panose="02020603050405020304" pitchFamily="18" charset="0"/>
              </a:rPr>
              <a:t>önigsberg so that one could cross each of the seven bridges only once and return home </a:t>
            </a:r>
            <a:r>
              <a:rPr lang="en-US" sz="1400" dirty="0">
                <a:latin typeface="Times New Roman" panose="02020603050405020304" pitchFamily="18" charset="0"/>
                <a:cs typeface="Times New Roman" panose="02020603050405020304" pitchFamily="18" charset="0"/>
              </a:rPr>
              <a:t>(Alexanderson, 2006)?</a:t>
            </a:r>
          </a:p>
          <a:p>
            <a:r>
              <a:rPr lang="en-US" dirty="0">
                <a:latin typeface="Times New Roman" panose="02020603050405020304" pitchFamily="18" charset="0"/>
                <a:cs typeface="Times New Roman" panose="02020603050405020304" pitchFamily="18" charset="0"/>
              </a:rPr>
              <a:t>Euler did not use modern graph theory to solve this puzzle. He used logic.</a:t>
            </a:r>
          </a:p>
          <a:p>
            <a:endParaRPr lang="en-US" dirty="0">
              <a:latin typeface="Times New Roman" panose="02020603050405020304" pitchFamily="18" charset="0"/>
              <a:cs typeface="Times New Roman" panose="02020603050405020304" pitchFamily="18" charset="0"/>
            </a:endParaRPr>
          </a:p>
          <a:p>
            <a:endParaRPr lang="en-US" dirty="0"/>
          </a:p>
        </p:txBody>
      </p:sp>
      <p:pic>
        <p:nvPicPr>
          <p:cNvPr id="6" name="Content Placeholder 5">
            <a:extLst>
              <a:ext uri="{FF2B5EF4-FFF2-40B4-BE49-F238E27FC236}">
                <a16:creationId xmlns:a16="http://schemas.microsoft.com/office/drawing/2014/main" id="{803739B0-DD84-4F51-A433-47DC668CF699}"/>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57937" y="2097088"/>
            <a:ext cx="5329238" cy="2457449"/>
          </a:xfrm>
        </p:spPr>
      </p:pic>
    </p:spTree>
    <p:extLst>
      <p:ext uri="{BB962C8B-B14F-4D97-AF65-F5344CB8AC3E}">
        <p14:creationId xmlns:p14="http://schemas.microsoft.com/office/powerpoint/2010/main" val="640870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DD923-4B10-4DEA-ABDC-9E0458BF664C}"/>
              </a:ext>
            </a:extLst>
          </p:cNvPr>
          <p:cNvSpPr>
            <a:spLocks noGrp="1"/>
          </p:cNvSpPr>
          <p:nvPr>
            <p:ph type="title"/>
          </p:nvPr>
        </p:nvSpPr>
        <p:spPr/>
        <p:txBody>
          <a:bodyPr/>
          <a:lstStyle/>
          <a:p>
            <a:pPr algn="ctr"/>
            <a:r>
              <a:rPr lang="en-US" dirty="0"/>
              <a:t>Summary</a:t>
            </a:r>
          </a:p>
        </p:txBody>
      </p:sp>
      <p:sp>
        <p:nvSpPr>
          <p:cNvPr id="3" name="Content Placeholder 2">
            <a:extLst>
              <a:ext uri="{FF2B5EF4-FFF2-40B4-BE49-F238E27FC236}">
                <a16:creationId xmlns:a16="http://schemas.microsoft.com/office/drawing/2014/main" id="{ECE2D6B8-C240-4C19-B409-CBD21EA9B6BC}"/>
              </a:ext>
            </a:extLst>
          </p:cNvPr>
          <p:cNvSpPr>
            <a:spLocks noGrp="1"/>
          </p:cNvSpPr>
          <p:nvPr>
            <p:ph idx="1"/>
          </p:nvPr>
        </p:nvSpPr>
        <p:spPr>
          <a:xfrm>
            <a:off x="1143000" y="1806574"/>
            <a:ext cx="9905999" cy="3541714"/>
          </a:xfrm>
        </p:spPr>
        <p:txBody>
          <a:bodyPr/>
          <a:lstStyle/>
          <a:p>
            <a:r>
              <a:rPr lang="en-US" dirty="0"/>
              <a:t>In the end, graph theory became a subject of interest because it was a way to solve puzzles or problems long thought to be impossible. It also developed into being able to model real-life behavior of an event.</a:t>
            </a:r>
          </a:p>
          <a:p>
            <a:r>
              <a:rPr lang="en-US" dirty="0"/>
              <a:t>It is still an ongoing field of discovery. So go out there, learn some more, and get interested in research.</a:t>
            </a:r>
          </a:p>
        </p:txBody>
      </p:sp>
    </p:spTree>
    <p:extLst>
      <p:ext uri="{BB962C8B-B14F-4D97-AF65-F5344CB8AC3E}">
        <p14:creationId xmlns:p14="http://schemas.microsoft.com/office/powerpoint/2010/main" val="2470195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093860-9E93-4193-B2CC-DC1D74689546}"/>
              </a:ext>
            </a:extLst>
          </p:cNvPr>
          <p:cNvSpPr>
            <a:spLocks noGrp="1"/>
          </p:cNvSpPr>
          <p:nvPr>
            <p:ph type="title"/>
          </p:nvPr>
        </p:nvSpPr>
        <p:spPr/>
        <p:txBody>
          <a:bodyPr/>
          <a:lstStyle/>
          <a:p>
            <a:pPr algn="ctr"/>
            <a:r>
              <a:rPr lang="en-US" dirty="0"/>
              <a:t>References</a:t>
            </a:r>
          </a:p>
        </p:txBody>
      </p:sp>
      <p:sp>
        <p:nvSpPr>
          <p:cNvPr id="5" name="Content Placeholder 4">
            <a:extLst>
              <a:ext uri="{FF2B5EF4-FFF2-40B4-BE49-F238E27FC236}">
                <a16:creationId xmlns:a16="http://schemas.microsoft.com/office/drawing/2014/main" id="{8AAC4BC1-BDF9-47AE-99BE-39FC74495880}"/>
              </a:ext>
            </a:extLst>
          </p:cNvPr>
          <p:cNvSpPr>
            <a:spLocks noGrp="1"/>
          </p:cNvSpPr>
          <p:nvPr>
            <p:ph idx="1"/>
          </p:nvPr>
        </p:nvSpPr>
        <p:spPr>
          <a:xfrm>
            <a:off x="1041399" y="1614488"/>
            <a:ext cx="9905999" cy="4743449"/>
          </a:xfrm>
        </p:spPr>
        <p:txBody>
          <a:bodyPr>
            <a:normAutofit fontScale="62500" lnSpcReduction="20000"/>
          </a:bodyPr>
          <a:lstStyle/>
          <a:p>
            <a:pPr marL="0" indent="-914400">
              <a:buNone/>
            </a:pPr>
            <a:r>
              <a:rPr lang="en-US" sz="3500" dirty="0"/>
              <a:t>Alexanderson, G. (2006). About the cover: Euler and Konigsberg’s Bridges: A historical view. 	Bulletin of the </a:t>
            </a:r>
            <a:r>
              <a:rPr lang="en-US" sz="3500" dirty="0" err="1"/>
              <a:t>american</a:t>
            </a:r>
            <a:r>
              <a:rPr lang="en-US" sz="3500" dirty="0"/>
              <a:t> mathematical society, 43(4), 567-573.</a:t>
            </a:r>
          </a:p>
          <a:p>
            <a:pPr marL="0" indent="-914400">
              <a:buNone/>
            </a:pPr>
            <a:r>
              <a:rPr lang="en-US" sz="3500" dirty="0"/>
              <a:t>Andersen, A. (2011). </a:t>
            </a:r>
            <a:r>
              <a:rPr lang="en-US" sz="3500" dirty="0" err="1"/>
              <a:t>GraphShop</a:t>
            </a:r>
            <a:r>
              <a:rPr lang="en-US" sz="3500" dirty="0"/>
              <a:t>: An interactive software environment for graph theory 	research and applications.</a:t>
            </a:r>
          </a:p>
          <a:p>
            <a:pPr marL="0" indent="-914400">
              <a:buNone/>
            </a:pPr>
            <a:r>
              <a:rPr lang="en-US" sz="3500" dirty="0"/>
              <a:t>Biggs, N. L., Lloyd, E. K., &amp; Wilson, R. J. (1976). Graph Theory 1736-1936, 1976.</a:t>
            </a:r>
          </a:p>
          <a:p>
            <a:pPr marL="0" indent="-914400">
              <a:buNone/>
            </a:pPr>
            <a:r>
              <a:rPr lang="en-US" sz="3500" dirty="0"/>
              <a:t>Hopkins, B., &amp; Wilson, R. J. (2004). The truth about Konigsberg. The College Mathematics 	Journal, 35(3), 198-207.</a:t>
            </a:r>
          </a:p>
          <a:p>
            <a:pPr marL="457200" lvl="1" indent="-914400">
              <a:buNone/>
            </a:pPr>
            <a:r>
              <a:rPr lang="en-US" sz="3500" dirty="0"/>
              <a:t>Introduction to graph theory. (2016). Retrieved from </a:t>
            </a:r>
            <a:r>
              <a:rPr lang="en-US" sz="3500" dirty="0">
                <a:hlinkClick r:id="rId2"/>
              </a:rPr>
              <a:t>https://www.ebi.ac.uk/training/online/course/network-analysis-protein-interaction</a:t>
            </a:r>
            <a:r>
              <a:rPr lang="en-US" sz="3500" dirty="0">
                <a:hlinkClick r:id="rId3"/>
              </a:rPr>
              <a:t>-data-introduction/introduction-graph-theory</a:t>
            </a:r>
            <a:endParaRPr lang="en-US" sz="3500" dirty="0"/>
          </a:p>
          <a:p>
            <a:pPr marL="457200" lvl="1" indent="-914400">
              <a:buNone/>
            </a:pPr>
            <a:r>
              <a:rPr lang="en-US" sz="3500" dirty="0"/>
              <a:t>The Knight's tour problem. (2018). Retrieved from </a:t>
            </a:r>
            <a:r>
              <a:rPr lang="en-US" sz="3500" dirty="0">
                <a:hlinkClick r:id="rId4"/>
              </a:rPr>
              <a:t>https://www.geeksforgeeks.org/the-knights-tour-problem-backtracking-1/</a:t>
            </a:r>
            <a:r>
              <a:rPr lang="en-US" sz="3500" dirty="0"/>
              <a:t>)</a:t>
            </a:r>
          </a:p>
        </p:txBody>
      </p:sp>
    </p:spTree>
    <p:extLst>
      <p:ext uri="{BB962C8B-B14F-4D97-AF65-F5344CB8AC3E}">
        <p14:creationId xmlns:p14="http://schemas.microsoft.com/office/powerpoint/2010/main" val="29685328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164</TotalTime>
  <Words>512</Words>
  <Application>Microsoft Office PowerPoint</Application>
  <PresentationFormat>Widescreen</PresentationFormat>
  <Paragraphs>34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Times New Roman</vt:lpstr>
      <vt:lpstr>Tw Cen MT</vt:lpstr>
      <vt:lpstr>Circuit</vt:lpstr>
      <vt:lpstr>Graph Theory</vt:lpstr>
      <vt:lpstr>Definition</vt:lpstr>
      <vt:lpstr>The beginning</vt:lpstr>
      <vt:lpstr>Which problem came first?</vt:lpstr>
      <vt:lpstr>Knight’s Tour</vt:lpstr>
      <vt:lpstr>Königsberg Bridges</vt:lpstr>
      <vt:lpstr>Summary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Graph Theory</dc:title>
  <dc:creator>Terra Dillman</dc:creator>
  <cp:lastModifiedBy>Terra Dillman</cp:lastModifiedBy>
  <cp:revision>17</cp:revision>
  <dcterms:created xsi:type="dcterms:W3CDTF">2018-11-25T06:53:12Z</dcterms:created>
  <dcterms:modified xsi:type="dcterms:W3CDTF">2018-12-06T00:34:16Z</dcterms:modified>
</cp:coreProperties>
</file>